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4"/>
  </p:sldMasterIdLst>
  <p:notesMasterIdLst>
    <p:notesMasterId r:id="rId12"/>
  </p:notesMasterIdLst>
  <p:sldIdLst>
    <p:sldId id="329" r:id="rId5"/>
    <p:sldId id="328" r:id="rId6"/>
    <p:sldId id="299" r:id="rId7"/>
    <p:sldId id="300" r:id="rId8"/>
    <p:sldId id="330" r:id="rId9"/>
    <p:sldId id="302" r:id="rId10"/>
    <p:sldId id="303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1DF85F-E89B-47F7-A66D-3799F41ED9FC}" v="3" dt="2023-09-06T17:51:14.6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84" y="9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AD339-C121-4089-A0B1-2532362970D6}" type="datetimeFigureOut">
              <a:rPr lang="en-CA" smtClean="0"/>
              <a:t>2023-09-08</a:t>
            </a:fld>
            <a:endParaRPr lang="en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92101B-1CB4-47E9-B77F-E3BB5A63D62C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066596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F72B-A107-4B02-B623-16533A5AECF5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5305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6112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230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9842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Slide Ligh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761999"/>
          </a:xfrm>
        </p:spPr>
        <p:txBody>
          <a:bodyPr>
            <a:noAutofit/>
          </a:bodyPr>
          <a:lstStyle>
            <a:lvl1pPr algn="ctr">
              <a:defRPr sz="4800" b="1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624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Main Slide Light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6200" y="228601"/>
            <a:ext cx="9067800" cy="609600"/>
          </a:xfrm>
        </p:spPr>
        <p:txBody>
          <a:bodyPr>
            <a:noAutofit/>
          </a:bodyPr>
          <a:lstStyle>
            <a:lvl1pPr algn="ctr">
              <a:defRPr sz="480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8667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Main Slide Ligh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6200" y="76200"/>
            <a:ext cx="9067800" cy="762001"/>
          </a:xfrm>
        </p:spPr>
        <p:txBody>
          <a:bodyPr>
            <a:noAutofit/>
          </a:bodyPr>
          <a:lstStyle>
            <a:lvl1pPr algn="ctr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76200" y="1143000"/>
            <a:ext cx="8991600" cy="51054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9781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BF9CC2F-2933-4A9B-8BAD-E1C8B14E68F8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8F92268E-F4FE-4F13-AAEC-0DF65D4078D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53022" y="2492896"/>
            <a:ext cx="1840839" cy="1847088"/>
          </a:xfrm>
          <a:custGeom>
            <a:avLst/>
            <a:gdLst/>
            <a:ahLst/>
            <a:cxnLst/>
            <a:rect l="l" t="t" r="r" b="b"/>
            <a:pathLst>
              <a:path w="1840839" h="1847088">
                <a:moveTo>
                  <a:pt x="918449" y="0"/>
                </a:moveTo>
                <a:cubicBezTo>
                  <a:pt x="1427871" y="0"/>
                  <a:pt x="1840839" y="413485"/>
                  <a:pt x="1840839" y="923544"/>
                </a:cubicBezTo>
                <a:cubicBezTo>
                  <a:pt x="1840839" y="1433603"/>
                  <a:pt x="1427871" y="1847088"/>
                  <a:pt x="918449" y="1847088"/>
                </a:cubicBezTo>
                <a:cubicBezTo>
                  <a:pt x="447642" y="1847088"/>
                  <a:pt x="59220" y="1493914"/>
                  <a:pt x="3818" y="1037637"/>
                </a:cubicBezTo>
                <a:cubicBezTo>
                  <a:pt x="1032" y="1004431"/>
                  <a:pt x="0" y="970804"/>
                  <a:pt x="0" y="936856"/>
                </a:cubicBezTo>
                <a:cubicBezTo>
                  <a:pt x="0" y="883494"/>
                  <a:pt x="2550" y="830926"/>
                  <a:pt x="8392" y="779443"/>
                </a:cubicBezTo>
                <a:cubicBezTo>
                  <a:pt x="76429" y="337736"/>
                  <a:pt x="458047" y="0"/>
                  <a:pt x="918449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/>
          <a:lstStyle/>
          <a:p>
            <a:r>
              <a:rPr lang="fr-FR"/>
              <a:t>Cliquez sur l'icône pour ajouter une image</a:t>
            </a:r>
            <a:endParaRPr lang="en-GB"/>
          </a:p>
        </p:txBody>
      </p:sp>
      <p:sp>
        <p:nvSpPr>
          <p:cNvPr id="6" name="Picture Placeholder 10">
            <a:extLst>
              <a:ext uri="{FF2B5EF4-FFF2-40B4-BE49-F238E27FC236}">
                <a16:creationId xmlns:a16="http://schemas.microsoft.com/office/drawing/2014/main" id="{D35B94BD-67D7-49C5-85DF-FA485925D75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49981" y="2456109"/>
            <a:ext cx="1844234" cy="1847088"/>
          </a:xfrm>
          <a:custGeom>
            <a:avLst/>
            <a:gdLst/>
            <a:ahLst/>
            <a:cxnLst/>
            <a:rect l="l" t="t" r="r" b="b"/>
            <a:pathLst>
              <a:path w="1844234" h="1847088">
                <a:moveTo>
                  <a:pt x="922245" y="0"/>
                </a:moveTo>
                <a:cubicBezTo>
                  <a:pt x="1412855" y="0"/>
                  <a:pt x="1814003" y="383510"/>
                  <a:pt x="1841810" y="867517"/>
                </a:cubicBezTo>
                <a:lnTo>
                  <a:pt x="1844234" y="931506"/>
                </a:lnTo>
                <a:cubicBezTo>
                  <a:pt x="1840329" y="1437901"/>
                  <a:pt x="1429013" y="1847088"/>
                  <a:pt x="922245" y="1847088"/>
                </a:cubicBezTo>
                <a:cubicBezTo>
                  <a:pt x="413788" y="1847088"/>
                  <a:pt x="1421" y="1435170"/>
                  <a:pt x="0" y="926445"/>
                </a:cubicBezTo>
                <a:lnTo>
                  <a:pt x="884" y="903134"/>
                </a:lnTo>
                <a:cubicBezTo>
                  <a:pt x="10926" y="402490"/>
                  <a:pt x="419641" y="0"/>
                  <a:pt x="922245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/>
          <a:lstStyle/>
          <a:p>
            <a:r>
              <a:rPr lang="fr-FR"/>
              <a:t>Cliquez sur l'icône pour ajouter une image</a:t>
            </a:r>
            <a:endParaRPr lang="en-GB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B9C63130-5433-41F3-9F07-3C30B086908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743066" y="2461363"/>
            <a:ext cx="1836540" cy="1847088"/>
          </a:xfrm>
          <a:custGeom>
            <a:avLst/>
            <a:gdLst/>
            <a:ahLst/>
            <a:cxnLst/>
            <a:rect l="l" t="t" r="r" b="b"/>
            <a:pathLst>
              <a:path w="1836540" h="1847088">
                <a:moveTo>
                  <a:pt x="914150" y="0"/>
                </a:moveTo>
                <a:cubicBezTo>
                  <a:pt x="1423572" y="0"/>
                  <a:pt x="1836540" y="413485"/>
                  <a:pt x="1836540" y="923544"/>
                </a:cubicBezTo>
                <a:cubicBezTo>
                  <a:pt x="1836540" y="1433603"/>
                  <a:pt x="1423572" y="1847088"/>
                  <a:pt x="914150" y="1847088"/>
                </a:cubicBezTo>
                <a:cubicBezTo>
                  <a:pt x="469147" y="1847088"/>
                  <a:pt x="97747" y="1531567"/>
                  <a:pt x="11033" y="1111750"/>
                </a:cubicBezTo>
                <a:cubicBezTo>
                  <a:pt x="3372" y="1052932"/>
                  <a:pt x="0" y="992627"/>
                  <a:pt x="0" y="931272"/>
                </a:cubicBezTo>
                <a:cubicBezTo>
                  <a:pt x="0" y="860203"/>
                  <a:pt x="4524" y="790542"/>
                  <a:pt x="14226" y="722903"/>
                </a:cubicBezTo>
                <a:cubicBezTo>
                  <a:pt x="105174" y="309249"/>
                  <a:pt x="473592" y="0"/>
                  <a:pt x="914150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/>
          <a:lstStyle/>
          <a:p>
            <a:r>
              <a:rPr lang="fr-FR"/>
              <a:t>Cliquez sur l'icône pour ajouter une image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73196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4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4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4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Main Slide Light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6200" y="228601"/>
            <a:ext cx="9067800" cy="685800"/>
          </a:xfrm>
        </p:spPr>
        <p:txBody>
          <a:bodyPr>
            <a:normAutofit/>
          </a:bodyPr>
          <a:lstStyle>
            <a:lvl1pPr algn="ctr">
              <a:defRPr sz="320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76200" y="1219200"/>
            <a:ext cx="8991600" cy="5069805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1036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Main Slide Light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6200" y="228601"/>
            <a:ext cx="9067800" cy="838200"/>
          </a:xfrm>
        </p:spPr>
        <p:txBody>
          <a:bodyPr>
            <a:normAutofit/>
          </a:bodyPr>
          <a:lstStyle>
            <a:lvl1pPr algn="ctr">
              <a:defRPr sz="480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457200" y="1219200"/>
            <a:ext cx="8458200" cy="4899025"/>
          </a:xfrm>
        </p:spPr>
        <p:txBody>
          <a:bodyPr>
            <a:normAutofit/>
          </a:bodyPr>
          <a:lstStyle>
            <a:lvl1pPr marL="342900" indent="-342900" algn="l">
              <a:buFont typeface="Arial" panose="020B0604020202020204" pitchFamily="34" charset="0"/>
              <a:buChar char="•"/>
              <a:defRPr sz="24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8754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Main Slide Ligh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6200" y="228601"/>
            <a:ext cx="9067800" cy="838200"/>
          </a:xfrm>
        </p:spPr>
        <p:txBody>
          <a:bodyPr>
            <a:normAutofit/>
          </a:bodyPr>
          <a:lstStyle>
            <a:lvl1pPr algn="ctr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0" y="1143000"/>
            <a:ext cx="9144000" cy="496691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98945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Main Slide Light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5905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8813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ack_bkgrnd">
    <p:bg>
      <p:bgPr>
        <a:gradFill flip="none" rotWithShape="1">
          <a:gsLst>
            <a:gs pos="0">
              <a:schemeClr val="tx1">
                <a:lumMod val="80000"/>
                <a:lumOff val="20000"/>
              </a:schemeClr>
            </a:gs>
            <a:gs pos="100000">
              <a:schemeClr val="tx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ric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52400" y="76200"/>
            <a:ext cx="7543800" cy="57150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9757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Main Slide Ligh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1123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6747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70230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205345"/>
            <a:ext cx="3703320" cy="466374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205346"/>
            <a:ext cx="3703320" cy="466375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334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8023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5504" y="1182565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012445"/>
            <a:ext cx="3703320" cy="385664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5984" y="1182565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012445"/>
            <a:ext cx="3703320" cy="385664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915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264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158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ABF9CC2F-2933-4A9B-8BAD-E1C8B14E68F8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201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14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5"/>
            <a:ext cx="7543800" cy="7023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189998"/>
            <a:ext cx="7543801" cy="467909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BF9CC2F-2933-4A9B-8BAD-E1C8B14E68F8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22959" y="1089452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5729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61" r:id="rId2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chavez/Bogus" TargetMode="Externa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48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anchor="b">
            <a:normAutofit/>
          </a:bodyPr>
          <a:lstStyle/>
          <a:p>
            <a:r>
              <a:rPr lang="en-US" dirty="0" err="1">
                <a:ln w="19050" cap="rnd" cmpd="sng">
                  <a:solidFill>
                    <a:schemeClr val="tx1"/>
                  </a:solidFill>
                </a:ln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Programmation</a:t>
            </a:r>
            <a:r>
              <a:rPr lang="en-US" dirty="0">
                <a:ln w="19050" cap="rnd" cmpd="sng">
                  <a:solidFill>
                    <a:schemeClr val="tx1"/>
                  </a:solidFill>
                </a:ln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 Web </a:t>
            </a:r>
            <a:r>
              <a:rPr lang="en-US" dirty="0" err="1">
                <a:ln w="19050" cap="rnd" cmpd="sng">
                  <a:solidFill>
                    <a:schemeClr val="tx1"/>
                  </a:solidFill>
                </a:ln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Transactionnelle</a:t>
            </a:r>
            <a:endParaRPr lang="en-US" dirty="0">
              <a:ln w="19050" cap="rnd">
                <a:solidFill>
                  <a:schemeClr val="tx1"/>
                </a:solidFill>
              </a:ln>
            </a:endParaRPr>
          </a:p>
        </p:txBody>
      </p:sp>
      <p:sp>
        <p:nvSpPr>
          <p:cNvPr id="39" name="Title 48"/>
          <p:cNvSpPr txBox="1">
            <a:spLocks/>
          </p:cNvSpPr>
          <p:nvPr/>
        </p:nvSpPr>
        <p:spPr>
          <a:xfrm>
            <a:off x="822959" y="5907024"/>
            <a:ext cx="7589520" cy="5943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 dirty="0" err="1">
                <a:solidFill>
                  <a:srgbClr val="FFFFFF"/>
                </a:solidFill>
              </a:rPr>
              <a:t>Linq</a:t>
            </a:r>
            <a:endParaRPr lang="en-US" sz="1500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 dirty="0">
                <a:solidFill>
                  <a:srgbClr val="FFFFFF"/>
                </a:solidFill>
              </a:rPr>
              <a:t>CRUD dans les </a:t>
            </a:r>
            <a:r>
              <a:rPr lang="en-US" sz="1500" dirty="0" err="1">
                <a:solidFill>
                  <a:srgbClr val="FFFFFF"/>
                </a:solidFill>
              </a:rPr>
              <a:t>contrôleurs</a:t>
            </a:r>
            <a:endParaRPr lang="en-US" sz="1500" dirty="0">
              <a:solidFill>
                <a:srgbClr val="FFFFFF"/>
              </a:solidFill>
            </a:endParaRPr>
          </a:p>
        </p:txBody>
      </p:sp>
      <p:pic>
        <p:nvPicPr>
          <p:cNvPr id="5" name="Image 4" descr="Une image contenant texte, fournitures de bureau, stylos et plumes, papeterie&#10;&#10;Description générée automatiquement">
            <a:extLst>
              <a:ext uri="{FF2B5EF4-FFF2-40B4-BE49-F238E27FC236}">
                <a16:creationId xmlns:a16="http://schemas.microsoft.com/office/drawing/2014/main" id="{0EF56B30-7914-0F6C-776A-6543BC061D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092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3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B1FA4E-2C56-494D-A30A-C1EA6C2A88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err="1"/>
              <a:t>Seed</a:t>
            </a:r>
            <a:endParaRPr lang="fr-CA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38F0389-7611-4916-BCDB-5C0DA7FEEA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fr-CA"/>
              <a:t>Insérer des données dans la base de données automatiquement</a:t>
            </a:r>
          </a:p>
          <a:p>
            <a:r>
              <a:rPr lang="fr-CA"/>
              <a:t>Pour les tests</a:t>
            </a:r>
          </a:p>
          <a:p>
            <a:r>
              <a:rPr lang="fr-CA"/>
              <a:t>Pour évaluer les </a:t>
            </a:r>
            <a:r>
              <a:rPr lang="fr-CA" err="1"/>
              <a:t>Views</a:t>
            </a:r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06356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Le seed </a:t>
            </a:r>
            <a:r>
              <a:rPr lang="en-US" dirty="0" err="1"/>
              <a:t>ou</a:t>
            </a:r>
            <a:r>
              <a:rPr lang="en-US" dirty="0"/>
              <a:t> Database Seeding 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Ajouter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des ensembles de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données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à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l’initialisation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d’une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base de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données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Plusieurs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méthodes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par script avec des simples INSERT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en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code,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plusieurs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façons.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Vous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avez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déjà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utilisé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HasData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(…).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algn="l"/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4DDCC42-2E4C-4BAB-8A4C-60DB8C8DD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952" y="3535680"/>
            <a:ext cx="6363588" cy="145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025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9B60E0-E30B-45FC-B22A-B4FAE092AC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dirty="0"/>
              <a:t>Méthode </a:t>
            </a:r>
            <a:r>
              <a:rPr lang="fr-CA" dirty="0" err="1"/>
              <a:t>static</a:t>
            </a:r>
            <a:r>
              <a:rPr lang="fr-CA" dirty="0"/>
              <a:t> appelée </a:t>
            </a:r>
            <a:r>
              <a:rPr lang="fr-CA" dirty="0" err="1"/>
              <a:t>DbContext</a:t>
            </a:r>
            <a:endParaRPr lang="fr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A371A9F-8869-45F7-BFA1-EC8664485C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" y="1143000"/>
            <a:ext cx="8991600" cy="2286000"/>
          </a:xfrm>
        </p:spPr>
        <p:txBody>
          <a:bodyPr/>
          <a:lstStyle/>
          <a:p>
            <a:pPr marL="457200" indent="-457200" algn="l">
              <a:buAutoNum type="arabicParenR"/>
            </a:pPr>
            <a:r>
              <a:rPr lang="fr-CA" dirty="0">
                <a:solidFill>
                  <a:schemeClr val="tx1"/>
                </a:solidFill>
              </a:rPr>
              <a:t>Créer une classe </a:t>
            </a:r>
            <a:r>
              <a:rPr lang="fr-CA" dirty="0" err="1">
                <a:solidFill>
                  <a:schemeClr val="tx1"/>
                </a:solidFill>
              </a:rPr>
              <a:t>static</a:t>
            </a:r>
            <a:r>
              <a:rPr lang="fr-CA" dirty="0">
                <a:solidFill>
                  <a:schemeClr val="tx1"/>
                </a:solidFill>
              </a:rPr>
              <a:t> </a:t>
            </a:r>
            <a:r>
              <a:rPr lang="fr-CA" dirty="0" err="1">
                <a:solidFill>
                  <a:schemeClr val="tx1"/>
                </a:solidFill>
              </a:rPr>
              <a:t>ModelBuilderDataGenerator</a:t>
            </a:r>
            <a:endParaRPr lang="fr-CA" dirty="0">
              <a:solidFill>
                <a:schemeClr val="tx1"/>
              </a:solidFill>
            </a:endParaRPr>
          </a:p>
          <a:p>
            <a:pPr marL="457200" indent="-457200" algn="l">
              <a:buAutoNum type="arabicParenR"/>
            </a:pPr>
            <a:r>
              <a:rPr lang="fr-CA" dirty="0">
                <a:solidFill>
                  <a:schemeClr val="tx1"/>
                </a:solidFill>
              </a:rPr>
              <a:t>Contenant une méthode </a:t>
            </a:r>
            <a:r>
              <a:rPr lang="fr-CA" dirty="0" err="1">
                <a:solidFill>
                  <a:schemeClr val="tx1"/>
                </a:solidFill>
              </a:rPr>
              <a:t>static</a:t>
            </a:r>
            <a:r>
              <a:rPr lang="fr-CA" dirty="0">
                <a:solidFill>
                  <a:schemeClr val="tx1"/>
                </a:solidFill>
              </a:rPr>
              <a:t> </a:t>
            </a:r>
            <a:r>
              <a:rPr lang="fr-CA" sz="1800" dirty="0" err="1">
                <a:solidFill>
                  <a:schemeClr val="accent4"/>
                </a:solidFill>
                <a:latin typeface="Cascadia Mono" panose="020B0609020000020004" pitchFamily="49" charset="0"/>
              </a:rPr>
              <a:t>GenerateData</a:t>
            </a:r>
            <a:r>
              <a:rPr lang="fr-CA" dirty="0">
                <a:solidFill>
                  <a:schemeClr val="tx1"/>
                </a:solidFill>
              </a:rPr>
              <a:t> utilisant le </a:t>
            </a:r>
            <a:r>
              <a:rPr lang="fr-CA" dirty="0" err="1">
                <a:solidFill>
                  <a:schemeClr val="accent4"/>
                </a:solidFill>
              </a:rPr>
              <a:t>ModelBuilder</a:t>
            </a:r>
            <a:endParaRPr lang="fr-CA" dirty="0">
              <a:solidFill>
                <a:schemeClr val="accent4"/>
              </a:solidFill>
            </a:endParaRPr>
          </a:p>
          <a:p>
            <a:pPr marL="457200" indent="-457200" algn="l">
              <a:buAutoNum type="arabicParenR"/>
            </a:pPr>
            <a:r>
              <a:rPr lang="fr-CA" dirty="0">
                <a:solidFill>
                  <a:schemeClr val="tx1"/>
                </a:solidFill>
              </a:rPr>
              <a:t>Utiliser le </a:t>
            </a:r>
            <a:r>
              <a:rPr lang="fr-CA" dirty="0" err="1">
                <a:solidFill>
                  <a:schemeClr val="accent4"/>
                </a:solidFill>
              </a:rPr>
              <a:t>ModelBuilder</a:t>
            </a:r>
            <a:r>
              <a:rPr lang="fr-CA" dirty="0">
                <a:solidFill>
                  <a:schemeClr val="accent4"/>
                </a:solidFill>
              </a:rPr>
              <a:t> </a:t>
            </a:r>
            <a:r>
              <a:rPr lang="fr-CA" dirty="0" err="1">
                <a:solidFill>
                  <a:schemeClr val="accent4"/>
                </a:solidFill>
              </a:rPr>
              <a:t>HasData</a:t>
            </a:r>
            <a:r>
              <a:rPr lang="fr-CA" dirty="0">
                <a:solidFill>
                  <a:schemeClr val="accent4"/>
                </a:solidFill>
              </a:rPr>
              <a:t> </a:t>
            </a:r>
            <a:r>
              <a:rPr lang="fr-CA" dirty="0">
                <a:solidFill>
                  <a:schemeClr val="tx1"/>
                </a:solidFill>
              </a:rPr>
              <a:t>pour ajouter des données</a:t>
            </a:r>
          </a:p>
          <a:p>
            <a:endParaRPr lang="fr-CA" dirty="0">
              <a:solidFill>
                <a:schemeClr val="tx1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51F8314-ACD4-2B10-6E91-8F9C60DC7DC8}"/>
              </a:ext>
            </a:extLst>
          </p:cNvPr>
          <p:cNvSpPr txBox="1"/>
          <p:nvPr/>
        </p:nvSpPr>
        <p:spPr>
          <a:xfrm>
            <a:off x="177511" y="3252831"/>
            <a:ext cx="8639318" cy="219290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fr-CA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05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fr-CA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05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static</a:t>
            </a:r>
            <a:r>
              <a:rPr lang="fr-CA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05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fr-CA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05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ModelBuilderDataGenerator</a:t>
            </a:r>
            <a:endParaRPr lang="fr-CA" sz="105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fr-CA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   {</a:t>
            </a:r>
          </a:p>
          <a:p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05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050" dirty="0">
                <a:solidFill>
                  <a:srgbClr val="0000FF"/>
                </a:solidFill>
                <a:latin typeface="Cascadia Mono" panose="020B0609020000020004" pitchFamily="49" charset="0"/>
              </a:rPr>
              <a:t>static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05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GenerateData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050" dirty="0">
                <a:solidFill>
                  <a:srgbClr val="0000FF"/>
                </a:solidFill>
                <a:latin typeface="Cascadia Mono" panose="020B0609020000020004" pitchFamily="49" charset="0"/>
              </a:rPr>
              <a:t>this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ModelBuilder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builder)</a:t>
            </a:r>
          </a:p>
          <a:p>
            <a:r>
              <a:rPr lang="fr-CA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{</a:t>
            </a:r>
          </a:p>
          <a:p>
            <a:r>
              <a:rPr lang="fr-CA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fr-CA" sz="1050" dirty="0">
                <a:solidFill>
                  <a:srgbClr val="808080"/>
                </a:solidFill>
                <a:latin typeface="Cascadia Mono" panose="020B0609020000020004" pitchFamily="49" charset="0"/>
              </a:rPr>
              <a:t>#region</a:t>
            </a:r>
            <a:r>
              <a:rPr lang="fr-CA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Données pour </a:t>
            </a:r>
            <a:r>
              <a:rPr lang="fr-CA" sz="105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Subject</a:t>
            </a:r>
            <a:endParaRPr lang="fr-CA" sz="105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105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builder.Entity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&lt;Subject&gt;().</a:t>
            </a:r>
            <a:r>
              <a:rPr lang="en-US" sz="105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HasData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05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Subject() { Id = 1, Name = </a:t>
            </a:r>
            <a:r>
              <a:rPr lang="en-US" sz="105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05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Policier</a:t>
            </a:r>
            <a:r>
              <a:rPr lang="en-US" sz="105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});</a:t>
            </a:r>
          </a:p>
          <a:p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105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builder.Entity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&lt;Subject&gt;().</a:t>
            </a:r>
            <a:r>
              <a:rPr lang="en-US" sz="105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HasData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05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Subject() { Id = 2, Name = </a:t>
            </a:r>
            <a:r>
              <a:rPr lang="en-US" sz="1050" dirty="0">
                <a:solidFill>
                  <a:srgbClr val="A31515"/>
                </a:solidFill>
                <a:latin typeface="Cascadia Mono" panose="020B0609020000020004" pitchFamily="49" charset="0"/>
              </a:rPr>
              <a:t>"Science-Fiction"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});</a:t>
            </a:r>
          </a:p>
          <a:p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105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builder.Entity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&lt;Subject&gt;().</a:t>
            </a:r>
            <a:r>
              <a:rPr lang="en-US" sz="105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HasData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05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Subject() { Id = 3, Name = </a:t>
            </a:r>
            <a:r>
              <a:rPr lang="en-US" sz="105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05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Biographie</a:t>
            </a:r>
            <a:r>
              <a:rPr lang="en-US" sz="105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});</a:t>
            </a:r>
          </a:p>
          <a:p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105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builder.Entity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&lt;Subject&gt;().</a:t>
            </a:r>
            <a:r>
              <a:rPr lang="en-US" sz="105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HasData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05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Subject() { Id = 4, Name = </a:t>
            </a:r>
            <a:r>
              <a:rPr lang="en-US" sz="1050" dirty="0">
                <a:solidFill>
                  <a:srgbClr val="A31515"/>
                </a:solidFill>
                <a:latin typeface="Cascadia Mono" panose="020B0609020000020004" pitchFamily="49" charset="0"/>
              </a:rPr>
              <a:t>"Romance"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});</a:t>
            </a:r>
          </a:p>
          <a:p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105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builder.Entity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&lt;Subject&gt;().</a:t>
            </a:r>
            <a:r>
              <a:rPr lang="en-US" sz="105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HasData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05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Subject() { Id = 5, Name = </a:t>
            </a:r>
            <a:r>
              <a:rPr lang="en-US" sz="105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05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Collégial-universitaire</a:t>
            </a:r>
            <a:r>
              <a:rPr lang="en-US" sz="105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});</a:t>
            </a:r>
          </a:p>
          <a:p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105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builder.Entity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&lt;Subject&gt;().</a:t>
            </a:r>
            <a:r>
              <a:rPr lang="en-US" sz="105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HasData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05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Subject() { Id = 6, Name = </a:t>
            </a:r>
            <a:r>
              <a:rPr lang="en-US" sz="1050" dirty="0">
                <a:solidFill>
                  <a:srgbClr val="A31515"/>
                </a:solidFill>
                <a:latin typeface="Cascadia Mono" panose="020B0609020000020004" pitchFamily="49" charset="0"/>
              </a:rPr>
              <a:t>"Fantastique"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});</a:t>
            </a:r>
          </a:p>
          <a:p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105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builder.Entity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&lt;Subject&gt;().</a:t>
            </a:r>
            <a:r>
              <a:rPr lang="en-US" sz="105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HasData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05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Subject() { Id = 7, Name = </a:t>
            </a:r>
            <a:r>
              <a:rPr lang="en-US" sz="105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05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Horreur</a:t>
            </a:r>
            <a:r>
              <a:rPr lang="en-US" sz="105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});</a:t>
            </a:r>
          </a:p>
          <a:p>
            <a:r>
              <a:rPr lang="fr-CA" sz="105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fr-CA" sz="1050" dirty="0">
                <a:solidFill>
                  <a:srgbClr val="808080"/>
                </a:solidFill>
                <a:latin typeface="Cascadia Mono" panose="020B0609020000020004" pitchFamily="49" charset="0"/>
              </a:rPr>
              <a:t>#endregion</a:t>
            </a:r>
            <a:endParaRPr lang="fr-CA" sz="1050" dirty="0"/>
          </a:p>
        </p:txBody>
      </p:sp>
      <p:sp>
        <p:nvSpPr>
          <p:cNvPr id="7" name="Sous-titre 2">
            <a:extLst>
              <a:ext uri="{FF2B5EF4-FFF2-40B4-BE49-F238E27FC236}">
                <a16:creationId xmlns:a16="http://schemas.microsoft.com/office/drawing/2014/main" id="{7B6567A2-246E-8FD7-47B2-E4D55AF3B1A8}"/>
              </a:ext>
            </a:extLst>
          </p:cNvPr>
          <p:cNvSpPr txBox="1">
            <a:spLocks/>
          </p:cNvSpPr>
          <p:nvPr/>
        </p:nvSpPr>
        <p:spPr>
          <a:xfrm>
            <a:off x="76200" y="5654180"/>
            <a:ext cx="9166371" cy="58722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CA" dirty="0">
                <a:solidFill>
                  <a:schemeClr val="tx2"/>
                </a:solidFill>
              </a:rPr>
              <a:t>NOTE: Vous déterminez les ID à utiliser même si ils sont autogénérés</a:t>
            </a:r>
          </a:p>
        </p:txBody>
      </p:sp>
    </p:spTree>
    <p:extLst>
      <p:ext uri="{BB962C8B-B14F-4D97-AF65-F5344CB8AC3E}">
        <p14:creationId xmlns:p14="http://schemas.microsoft.com/office/powerpoint/2010/main" val="2634619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9B60E0-E30B-45FC-B22A-B4FAE092AC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dirty="0"/>
              <a:t>Méthode </a:t>
            </a:r>
            <a:r>
              <a:rPr lang="fr-CA" dirty="0" err="1"/>
              <a:t>static</a:t>
            </a:r>
            <a:r>
              <a:rPr lang="fr-CA" dirty="0"/>
              <a:t> appelée </a:t>
            </a:r>
            <a:r>
              <a:rPr lang="fr-CA" dirty="0" err="1"/>
              <a:t>DbContext</a:t>
            </a:r>
            <a:endParaRPr lang="fr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A371A9F-8869-45F7-BFA1-EC8664485C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" y="1143000"/>
            <a:ext cx="8991600" cy="509631"/>
          </a:xfrm>
        </p:spPr>
        <p:txBody>
          <a:bodyPr/>
          <a:lstStyle/>
          <a:p>
            <a:pPr algn="l"/>
            <a:r>
              <a:rPr lang="fr-CA" dirty="0">
                <a:solidFill>
                  <a:schemeClr val="tx1"/>
                </a:solidFill>
              </a:rPr>
              <a:t>Vous pouvez utiliser les </a:t>
            </a:r>
            <a:r>
              <a:rPr lang="fr-CA" b="1" dirty="0">
                <a:solidFill>
                  <a:schemeClr val="accent2">
                    <a:lumMod val="75000"/>
                  </a:schemeClr>
                </a:solidFill>
              </a:rPr>
              <a:t>ID</a:t>
            </a:r>
            <a:r>
              <a:rPr lang="fr-CA" dirty="0">
                <a:solidFill>
                  <a:schemeClr val="tx1"/>
                </a:solidFill>
              </a:rPr>
              <a:t> pour associer les bonnes </a:t>
            </a:r>
            <a:r>
              <a:rPr lang="fr-CA" b="1" dirty="0">
                <a:solidFill>
                  <a:schemeClr val="bg2">
                    <a:lumMod val="50000"/>
                  </a:schemeClr>
                </a:solidFill>
              </a:rPr>
              <a:t>clés étrangères</a:t>
            </a:r>
          </a:p>
          <a:p>
            <a:endParaRPr lang="fr-CA" dirty="0">
              <a:solidFill>
                <a:schemeClr val="tx1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51F8314-ACD4-2B10-6E91-8F9C60DC7DC8}"/>
              </a:ext>
            </a:extLst>
          </p:cNvPr>
          <p:cNvSpPr txBox="1"/>
          <p:nvPr/>
        </p:nvSpPr>
        <p:spPr>
          <a:xfrm>
            <a:off x="182880" y="1790090"/>
            <a:ext cx="8778240" cy="32778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fr-CA" sz="1100" dirty="0">
                <a:solidFill>
                  <a:srgbClr val="808080"/>
                </a:solidFill>
                <a:latin typeface="Cascadia Mono" panose="020B0609020000020004" pitchFamily="49" charset="0"/>
              </a:rPr>
              <a:t>#region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Données pour </a:t>
            </a:r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Subject</a:t>
            </a:r>
            <a:endParaRPr lang="fr-CA" sz="11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builder.Entity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&lt;Subject&gt;().</a:t>
            </a:r>
            <a:r>
              <a:rPr lang="en-US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HasData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Subject() { Id = </a:t>
            </a:r>
            <a:r>
              <a:rPr lang="en-US" sz="1100" b="1" dirty="0">
                <a:solidFill>
                  <a:schemeClr val="accent2">
                    <a:lumMod val="75000"/>
                  </a:schemeClr>
                </a:solidFill>
                <a:latin typeface="Cascadia Mono" panose="020B0609020000020004" pitchFamily="49" charset="0"/>
              </a:rPr>
              <a:t>1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, Name = </a:t>
            </a:r>
            <a:r>
              <a:rPr lang="en-US" sz="11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1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Policier</a:t>
            </a:r>
            <a:r>
              <a:rPr lang="en-US" sz="11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});</a:t>
            </a:r>
          </a:p>
          <a:p>
            <a:r>
              <a:rPr lang="en-US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builder.Entity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&lt;Subject&gt;().</a:t>
            </a:r>
            <a:r>
              <a:rPr lang="en-US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HasData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Subject() { Id = 2, Name = </a:t>
            </a:r>
            <a:r>
              <a:rPr lang="en-US" sz="1100" dirty="0">
                <a:solidFill>
                  <a:srgbClr val="A31515"/>
                </a:solidFill>
                <a:latin typeface="Cascadia Mono" panose="020B0609020000020004" pitchFamily="49" charset="0"/>
              </a:rPr>
              <a:t>"Science-Fiction"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});</a:t>
            </a:r>
          </a:p>
          <a:p>
            <a:r>
              <a:rPr lang="en-US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builder.Entity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&lt;Subject&gt;().</a:t>
            </a:r>
            <a:r>
              <a:rPr lang="en-US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HasData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Subject() { Id = 3, Name = </a:t>
            </a:r>
            <a:r>
              <a:rPr lang="en-US" sz="11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1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Biographie</a:t>
            </a:r>
            <a:r>
              <a:rPr lang="en-US" sz="11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});</a:t>
            </a:r>
          </a:p>
          <a:p>
            <a:r>
              <a:rPr lang="en-US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builder.Entity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&lt;Subject&gt;().</a:t>
            </a:r>
            <a:r>
              <a:rPr lang="en-US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HasData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Subject() { Id = 4, Name = </a:t>
            </a:r>
            <a:r>
              <a:rPr lang="en-US" sz="1100" dirty="0">
                <a:solidFill>
                  <a:srgbClr val="A31515"/>
                </a:solidFill>
                <a:latin typeface="Cascadia Mono" panose="020B0609020000020004" pitchFamily="49" charset="0"/>
              </a:rPr>
              <a:t>"Romance"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});</a:t>
            </a:r>
          </a:p>
          <a:p>
            <a:r>
              <a:rPr lang="en-US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builder.Entity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&lt;Subject&gt;().</a:t>
            </a:r>
            <a:r>
              <a:rPr lang="en-US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HasData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Subject() { Id = 5, Name = </a:t>
            </a:r>
            <a:r>
              <a:rPr lang="en-US" sz="11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1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Collégial-universitaire</a:t>
            </a:r>
            <a:r>
              <a:rPr lang="en-US" sz="11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});</a:t>
            </a:r>
          </a:p>
          <a:p>
            <a:r>
              <a:rPr lang="en-US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builder.Entity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&lt;Subject&gt;().</a:t>
            </a:r>
            <a:r>
              <a:rPr lang="en-US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HasData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Subject() { Id = 6, Name = </a:t>
            </a:r>
            <a:r>
              <a:rPr lang="en-US" sz="1100" dirty="0">
                <a:solidFill>
                  <a:srgbClr val="A31515"/>
                </a:solidFill>
                <a:latin typeface="Cascadia Mono" panose="020B0609020000020004" pitchFamily="49" charset="0"/>
              </a:rPr>
              <a:t>"Fantastique"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});</a:t>
            </a:r>
          </a:p>
          <a:p>
            <a:r>
              <a:rPr lang="en-US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builder.Entity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&lt;Subject&gt;().</a:t>
            </a:r>
            <a:r>
              <a:rPr lang="en-US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HasData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Subject() { Id = 7, Name = </a:t>
            </a:r>
            <a:r>
              <a:rPr lang="en-US" sz="11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1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Horreur</a:t>
            </a:r>
            <a:r>
              <a:rPr lang="en-US" sz="11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});</a:t>
            </a:r>
          </a:p>
          <a:p>
            <a:r>
              <a:rPr lang="fr-CA" sz="1100" dirty="0">
                <a:solidFill>
                  <a:srgbClr val="808080"/>
                </a:solidFill>
                <a:latin typeface="Cascadia Mono" panose="020B0609020000020004" pitchFamily="49" charset="0"/>
              </a:rPr>
              <a:t>#endregion</a:t>
            </a:r>
          </a:p>
          <a:p>
            <a:endParaRPr lang="fr-CA" sz="1100" dirty="0">
              <a:solidFill>
                <a:srgbClr val="808080"/>
              </a:solidFill>
              <a:latin typeface="Cascadia Mono" panose="020B0609020000020004" pitchFamily="49" charset="0"/>
            </a:endParaRPr>
          </a:p>
          <a:p>
            <a:r>
              <a:rPr lang="fr-CA" sz="1100" dirty="0">
                <a:solidFill>
                  <a:srgbClr val="808080"/>
                </a:solidFill>
                <a:latin typeface="Cascadia Mono" panose="020B0609020000020004" pitchFamily="49" charset="0"/>
              </a:rPr>
              <a:t>#region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Données pour Book</a:t>
            </a:r>
          </a:p>
          <a:p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builder.Entity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&lt;Book&gt;().</a:t>
            </a:r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HasData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fr-CA" sz="11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Book() { Id = </a:t>
            </a:r>
            <a:r>
              <a:rPr lang="fr-CA" sz="1100" b="1" dirty="0">
                <a:solidFill>
                  <a:srgbClr val="000000"/>
                </a:solidFill>
                <a:latin typeface="Cascadia Mono" panose="020B0609020000020004" pitchFamily="49" charset="0"/>
              </a:rPr>
              <a:t>1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Title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fr-CA" sz="1100" dirty="0">
                <a:solidFill>
                  <a:srgbClr val="A31515"/>
                </a:solidFill>
                <a:latin typeface="Cascadia Mono" panose="020B0609020000020004" pitchFamily="49" charset="0"/>
              </a:rPr>
              <a:t>"Affaires de famille"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Subject_Id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= 1});</a:t>
            </a:r>
            <a:r>
              <a:rPr lang="fr-CA" sz="7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</a:t>
            </a:r>
          </a:p>
          <a:p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builder.Entity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&lt;Book&gt;().</a:t>
            </a:r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HasData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fr-CA" sz="11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Book() { Id = 2, </a:t>
            </a:r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Title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fr-CA" sz="11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fr-CA" sz="11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BirdBox</a:t>
            </a:r>
            <a:r>
              <a:rPr lang="fr-CA" sz="11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Subject_Id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= 7});           </a:t>
            </a:r>
          </a:p>
          <a:p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builder.Entity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&lt;Book&gt;().</a:t>
            </a:r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HasData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fr-CA" sz="11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Book() { Id = 3, </a:t>
            </a:r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Title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fr-CA" sz="1100" dirty="0">
                <a:solidFill>
                  <a:srgbClr val="A31515"/>
                </a:solidFill>
                <a:latin typeface="Cascadia Mono" panose="020B0609020000020004" pitchFamily="49" charset="0"/>
              </a:rPr>
              <a:t>"La dame Blanche"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Subject_Id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= 3});           </a:t>
            </a:r>
          </a:p>
          <a:p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builder.Entity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&lt;Book&gt;().</a:t>
            </a:r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HasData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fr-CA" sz="11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Book() { Id = 4, </a:t>
            </a:r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Title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fr-CA" sz="1100" dirty="0">
                <a:solidFill>
                  <a:srgbClr val="A31515"/>
                </a:solidFill>
                <a:latin typeface="Cascadia Mono" panose="020B0609020000020004" pitchFamily="49" charset="0"/>
              </a:rPr>
              <a:t>"Le règne de l'épervier"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Subject_Id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= 6});           </a:t>
            </a:r>
          </a:p>
          <a:p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builder.Entity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&lt;Book&gt;().</a:t>
            </a:r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HasData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fr-CA" sz="11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Book() { Id = 5, </a:t>
            </a:r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Title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fr-CA" sz="1100" dirty="0">
                <a:solidFill>
                  <a:srgbClr val="A31515"/>
                </a:solidFill>
                <a:latin typeface="Cascadia Mono" panose="020B0609020000020004" pitchFamily="49" charset="0"/>
              </a:rPr>
              <a:t>"Le portail des ombres"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Subject_Id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= 6});           </a:t>
            </a:r>
          </a:p>
          <a:p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builder.Entity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&lt;Book&gt;().</a:t>
            </a:r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HasData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fr-CA" sz="11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Book() { Id = 6, </a:t>
            </a:r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Title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fr-CA" sz="1100" dirty="0">
                <a:solidFill>
                  <a:srgbClr val="A31515"/>
                </a:solidFill>
                <a:latin typeface="Cascadia Mono" panose="020B0609020000020004" pitchFamily="49" charset="0"/>
              </a:rPr>
              <a:t>"Ils étaient dix"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fr-CA" sz="11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Subject_Id</a:t>
            </a:r>
            <a:r>
              <a:rPr lang="fr-CA" sz="1100" dirty="0">
                <a:solidFill>
                  <a:srgbClr val="000000"/>
                </a:solidFill>
                <a:latin typeface="Cascadia Mono" panose="020B0609020000020004" pitchFamily="49" charset="0"/>
              </a:rPr>
              <a:t> = 1});           </a:t>
            </a:r>
          </a:p>
          <a:p>
            <a:endParaRPr lang="fr-CA" sz="7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fr-CA" sz="1100" dirty="0">
                <a:solidFill>
                  <a:srgbClr val="808080"/>
                </a:solidFill>
                <a:latin typeface="Cascadia Mono" panose="020B0609020000020004" pitchFamily="49" charset="0"/>
              </a:rPr>
              <a:t> #endregion</a:t>
            </a:r>
          </a:p>
        </p:txBody>
      </p:sp>
    </p:spTree>
    <p:extLst>
      <p:ext uri="{BB962C8B-B14F-4D97-AF65-F5344CB8AC3E}">
        <p14:creationId xmlns:p14="http://schemas.microsoft.com/office/powerpoint/2010/main" val="1315151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01C77C-88CB-C387-553E-CEE287C1FA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dirty="0"/>
              <a:t>Appeler la méthode </a:t>
            </a:r>
            <a:r>
              <a:rPr lang="fr-CA" dirty="0" err="1"/>
              <a:t>static</a:t>
            </a:r>
            <a:endParaRPr lang="fr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68EC2D8-E273-3229-00AC-872F056D20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" y="1143000"/>
            <a:ext cx="8991600" cy="1417320"/>
          </a:xfrm>
        </p:spPr>
        <p:txBody>
          <a:bodyPr/>
          <a:lstStyle/>
          <a:p>
            <a:pPr marL="457200" indent="-457200" algn="l">
              <a:buFont typeface="+mj-lt"/>
              <a:buAutoNum type="arabicParenR" startAt="4"/>
            </a:pPr>
            <a:r>
              <a:rPr lang="fr-CA" dirty="0">
                <a:solidFill>
                  <a:schemeClr val="tx1"/>
                </a:solidFill>
              </a:rPr>
              <a:t>Dans le </a:t>
            </a:r>
            <a:r>
              <a:rPr lang="fr-CA" dirty="0" err="1">
                <a:solidFill>
                  <a:schemeClr val="tx1"/>
                </a:solidFill>
              </a:rPr>
              <a:t>DbContext</a:t>
            </a:r>
            <a:r>
              <a:rPr lang="fr-CA" dirty="0">
                <a:solidFill>
                  <a:schemeClr val="tx1"/>
                </a:solidFill>
              </a:rPr>
              <a:t>, appeler la méthode </a:t>
            </a:r>
            <a:r>
              <a:rPr lang="fr-CA" dirty="0" err="1">
                <a:solidFill>
                  <a:schemeClr val="tx1"/>
                </a:solidFill>
              </a:rPr>
              <a:t>static</a:t>
            </a:r>
            <a:r>
              <a:rPr lang="fr-CA" dirty="0">
                <a:solidFill>
                  <a:schemeClr val="tx1"/>
                </a:solidFill>
              </a:rPr>
              <a:t> </a:t>
            </a:r>
            <a:r>
              <a:rPr lang="fr-CA" sz="1800" dirty="0" err="1">
                <a:solidFill>
                  <a:schemeClr val="accent4"/>
                </a:solidFill>
                <a:latin typeface="Cascadia Mono" panose="020B0609020000020004" pitchFamily="49" charset="0"/>
              </a:rPr>
              <a:t>GenerateData</a:t>
            </a:r>
            <a:endParaRPr lang="fr-CA" dirty="0">
              <a:solidFill>
                <a:schemeClr val="accent4"/>
              </a:solidFill>
            </a:endParaRPr>
          </a:p>
          <a:p>
            <a:pPr marL="457200" indent="-457200" algn="l">
              <a:buAutoNum type="arabicParenR" startAt="4"/>
            </a:pPr>
            <a:r>
              <a:rPr lang="fr-CA" dirty="0">
                <a:solidFill>
                  <a:schemeClr val="tx1"/>
                </a:solidFill>
              </a:rPr>
              <a:t>Ajouter une migration pour le </a:t>
            </a:r>
            <a:r>
              <a:rPr lang="fr-CA" dirty="0" err="1">
                <a:solidFill>
                  <a:schemeClr val="tx1"/>
                </a:solidFill>
              </a:rPr>
              <a:t>Seed</a:t>
            </a:r>
            <a:r>
              <a:rPr lang="fr-CA" dirty="0">
                <a:solidFill>
                  <a:schemeClr val="tx1"/>
                </a:solidFill>
              </a:rPr>
              <a:t> (Idéalement, assurez-vous de ne pas avoir de modifications autres en attente)</a:t>
            </a:r>
          </a:p>
          <a:p>
            <a:endParaRPr lang="fr-CA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FB142E4-F9CF-F3B6-1DDE-7BD6D27EF8F6}"/>
              </a:ext>
            </a:extLst>
          </p:cNvPr>
          <p:cNvSpPr txBox="1"/>
          <p:nvPr/>
        </p:nvSpPr>
        <p:spPr>
          <a:xfrm>
            <a:off x="157675" y="2757268"/>
            <a:ext cx="8828649" cy="181588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fr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6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protected</a:t>
            </a:r>
            <a:r>
              <a:rPr lang="fr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6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override</a:t>
            </a:r>
            <a:r>
              <a:rPr lang="fr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6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fr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OnModelCreating</a:t>
            </a:r>
            <a:r>
              <a:rPr lang="fr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fr-CA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ModelBuilder</a:t>
            </a:r>
            <a:r>
              <a:rPr lang="fr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modelBuilder</a:t>
            </a:r>
            <a:r>
              <a:rPr lang="fr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fr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{</a:t>
            </a:r>
          </a:p>
          <a:p>
            <a:r>
              <a:rPr lang="fr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fr-CA" sz="16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base</a:t>
            </a:r>
            <a:r>
              <a:rPr lang="fr-CA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.OnModelCreating</a:t>
            </a:r>
            <a:r>
              <a:rPr lang="fr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fr-CA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modelBuilder</a:t>
            </a:r>
            <a:r>
              <a:rPr lang="fr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endParaRPr lang="fr-CA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fr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fr-CA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//Générer des données de départ</a:t>
            </a:r>
            <a:endParaRPr lang="fr-CA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fr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fr-CA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modelBuilder.GenerateData</a:t>
            </a:r>
            <a:r>
              <a:rPr lang="fr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fr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}</a:t>
            </a:r>
            <a:endParaRPr lang="fr-CA" sz="1600" dirty="0"/>
          </a:p>
        </p:txBody>
      </p:sp>
    </p:spTree>
    <p:extLst>
      <p:ext uri="{BB962C8B-B14F-4D97-AF65-F5344CB8AC3E}">
        <p14:creationId xmlns:p14="http://schemas.microsoft.com/office/powerpoint/2010/main" val="2178753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us-titre 1">
            <a:extLst>
              <a:ext uri="{FF2B5EF4-FFF2-40B4-BE49-F238E27FC236}">
                <a16:creationId xmlns:a16="http://schemas.microsoft.com/office/drawing/2014/main" id="{EEF4544F-CA32-4BBF-BB45-0091281136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" y="838200"/>
            <a:ext cx="7543800" cy="4648200"/>
          </a:xfrm>
        </p:spPr>
        <p:txBody>
          <a:bodyPr/>
          <a:lstStyle/>
          <a:p>
            <a:r>
              <a:rPr lang="fr-CA" dirty="0">
                <a:solidFill>
                  <a:schemeClr val="bg1"/>
                </a:solidFill>
              </a:rPr>
              <a:t>C’est laborieux de manuellement créer des données</a:t>
            </a:r>
          </a:p>
          <a:p>
            <a:r>
              <a:rPr lang="fr-CA" dirty="0">
                <a:solidFill>
                  <a:schemeClr val="bg1"/>
                </a:solidFill>
              </a:rPr>
              <a:t>Des librairies existent pour faciliter la création de </a:t>
            </a:r>
            <a:r>
              <a:rPr lang="fr-CA" i="1" dirty="0" err="1">
                <a:solidFill>
                  <a:schemeClr val="bg1"/>
                </a:solidFill>
              </a:rPr>
              <a:t>Seed</a:t>
            </a:r>
            <a:endParaRPr lang="fr-CA" i="1" dirty="0">
              <a:solidFill>
                <a:schemeClr val="bg1"/>
              </a:solidFill>
            </a:endParaRPr>
          </a:p>
          <a:p>
            <a:endParaRPr lang="fr-CA" dirty="0">
              <a:solidFill>
                <a:schemeClr val="bg1"/>
              </a:solidFill>
            </a:endParaRPr>
          </a:p>
          <a:p>
            <a:r>
              <a:rPr lang="fr-CA" b="1" dirty="0">
                <a:solidFill>
                  <a:schemeClr val="accent2"/>
                </a:solidFill>
              </a:rPr>
              <a:t>Exemple</a:t>
            </a:r>
            <a:r>
              <a:rPr lang="fr-CA" dirty="0">
                <a:solidFill>
                  <a:schemeClr val="bg1"/>
                </a:solidFill>
              </a:rPr>
              <a:t>: Librairie BOGUS</a:t>
            </a:r>
          </a:p>
          <a:p>
            <a:r>
              <a:rPr lang="fr-CA" dirty="0">
                <a:solidFill>
                  <a:schemeClr val="bg1"/>
                </a:solidFill>
              </a:rPr>
              <a:t>Que nous utiliserons plus tard dans le cours</a:t>
            </a:r>
          </a:p>
          <a:p>
            <a:endParaRPr lang="fr-CA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bchavez</a:t>
            </a:r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/Bogus: A simple fake data generator for C#, F#, and VB.NET. Based on and ported from the famed faker.js. (github.com)</a:t>
            </a:r>
            <a:endParaRPr lang="fr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158740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3W6">
  <a:themeElements>
    <a:clrScheme name="Rétrospectiv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ème3W6" id="{F69D0B2F-08B9-4D3E-A838-D2E93D41D102}" vid="{7691A1E2-80FB-451B-BE91-75E02851D2D6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1E467C102E234BBB9DF11CDF1C52A9" ma:contentTypeVersion="5" ma:contentTypeDescription="Crée un document." ma:contentTypeScope="" ma:versionID="020df720b6527b22d1a0cf526e48e1a1">
  <xsd:schema xmlns:xsd="http://www.w3.org/2001/XMLSchema" xmlns:xs="http://www.w3.org/2001/XMLSchema" xmlns:p="http://schemas.microsoft.com/office/2006/metadata/properties" xmlns:ns2="dc35f950-399b-48b4-b00b-c2327f64e7db" targetNamespace="http://schemas.microsoft.com/office/2006/metadata/properties" ma:root="true" ma:fieldsID="d4cb33f0e407a832c1a1ee50c9d2341d" ns2:_="">
    <xsd:import namespace="dc35f950-399b-48b4-b00b-c2327f64e7d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35f950-399b-48b4-b00b-c2327f64e7d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1151059-2B0C-4D73-A081-84B25BB0C8C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C3A6206-1D2F-4360-B2B8-9F04619138EF}">
  <ds:schemaRefs>
    <ds:schemaRef ds:uri="dc35f950-399b-48b4-b00b-c2327f64e7d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090C662-8AF2-4C3A-B700-9D943F52A738}">
  <ds:schemaRefs>
    <ds:schemaRef ds:uri="dc35f950-399b-48b4-b00b-c2327f64e7d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Thème3W6</Template>
  <TotalTime>0</TotalTime>
  <Words>777</Words>
  <Application>Microsoft Office PowerPoint</Application>
  <PresentationFormat>Affichage à l'écran (4:3)</PresentationFormat>
  <Paragraphs>74</Paragraphs>
  <Slides>7</Slides>
  <Notes>1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8" baseType="lpstr">
      <vt:lpstr>Thème3W6</vt:lpstr>
      <vt:lpstr>Programmation Web Transactionnelle</vt:lpstr>
      <vt:lpstr>Seed</vt:lpstr>
      <vt:lpstr>Le seed ou Database Seeding </vt:lpstr>
      <vt:lpstr>Méthode static appelée DbContext</vt:lpstr>
      <vt:lpstr>Méthode static appelée DbContext</vt:lpstr>
      <vt:lpstr>Appeler la méthode static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PresenterMedia.com</dc:creator>
  <cp:lastModifiedBy>Turgeon Valérie</cp:lastModifiedBy>
  <cp:revision>2</cp:revision>
  <dcterms:created xsi:type="dcterms:W3CDTF">2012-04-23T14:57:20Z</dcterms:created>
  <dcterms:modified xsi:type="dcterms:W3CDTF">2023-09-08T17:24:09Z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0x010100211E467C102E234BBB9DF11CDF1C52A9</vt:lpwstr>
  </property>
</Properties>
</file>

<file path=docProps/thumbnail.jpeg>
</file>